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05" r:id="rId4"/>
    <p:sldId id="316" r:id="rId5"/>
    <p:sldId id="339" r:id="rId6"/>
    <p:sldId id="338" r:id="rId7"/>
    <p:sldId id="312" r:id="rId8"/>
    <p:sldId id="335" r:id="rId9"/>
    <p:sldId id="340" r:id="rId10"/>
    <p:sldId id="337" r:id="rId11"/>
    <p:sldId id="326" r:id="rId12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97" autoAdjust="0"/>
  </p:normalViewPr>
  <p:slideViewPr>
    <p:cSldViewPr showGuides="1">
      <p:cViewPr varScale="1">
        <p:scale>
          <a:sx n="83" d="100"/>
          <a:sy n="83" d="100"/>
        </p:scale>
        <p:origin x="90" y="846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53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27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/>
              <a:t>情形一（</a:t>
            </a:r>
            <a:r>
              <a:rPr lang="en-US" altLang="zh-CN" b="1" dirty="0"/>
              <a:t>Case 1</a:t>
            </a:r>
            <a:r>
              <a:rPr lang="zh-CN" altLang="en-US" b="1" dirty="0"/>
              <a:t>）</a:t>
            </a:r>
          </a:p>
          <a:p>
            <a:pPr>
              <a:buNone/>
            </a:pPr>
            <a:r>
              <a:rPr lang="zh-CN" altLang="en-US" dirty="0"/>
              <a:t>在这种情况下，</a:t>
            </a:r>
            <a:r>
              <a:rPr lang="en-US" altLang="zh-CN" b="1" dirty="0"/>
              <a:t>LLM </a:t>
            </a:r>
            <a:r>
              <a:rPr lang="zh-CN" altLang="en-US" b="1" dirty="0"/>
              <a:t>主干模型在没有提示信息（即 </a:t>
            </a:r>
            <a:r>
              <a:rPr lang="en-US" altLang="zh-CN" b="1" dirty="0"/>
              <a:t>w/o-HE </a:t>
            </a:r>
            <a:r>
              <a:rPr lang="zh-CN" altLang="en-US" b="1" dirty="0"/>
              <a:t>变体）时无法命中目标物品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而 </a:t>
            </a:r>
            <a:r>
              <a:rPr lang="en-US" altLang="zh-CN" dirty="0"/>
              <a:t>Re2LLM </a:t>
            </a:r>
            <a:r>
              <a:rPr lang="zh-CN" altLang="en-US" dirty="0"/>
              <a:t>中训练好的检索代理能够</a:t>
            </a:r>
            <a:r>
              <a:rPr lang="zh-CN" altLang="en-US" b="1" dirty="0"/>
              <a:t>成功检索到定制化的提示信息</a:t>
            </a:r>
            <a:r>
              <a:rPr lang="zh-CN" altLang="en-US" dirty="0"/>
              <a:t>，并在 </a:t>
            </a:r>
            <a:r>
              <a:rPr lang="en-US" altLang="zh-CN" dirty="0"/>
              <a:t>Top-10 </a:t>
            </a:r>
            <a:r>
              <a:rPr lang="zh-CN" altLang="en-US" dirty="0"/>
              <a:t>推荐列表中将目标物品</a:t>
            </a:r>
            <a:r>
              <a:rPr lang="zh-CN" altLang="en-US" b="1" dirty="0"/>
              <a:t>命中在第</a:t>
            </a:r>
            <a:r>
              <a:rPr lang="en-US" altLang="zh-CN" b="1" dirty="0"/>
              <a:t>3</a:t>
            </a:r>
            <a:r>
              <a:rPr lang="zh-CN" altLang="en-US" b="1" dirty="0"/>
              <a:t>位</a:t>
            </a:r>
            <a:r>
              <a:rPr lang="zh-CN" altLang="en-US" dirty="0"/>
              <a:t>，这证明该代理能够通过任务反馈学习有效提示。</a:t>
            </a:r>
            <a:br>
              <a:rPr lang="zh-CN" altLang="en-US" dirty="0"/>
            </a:br>
            <a:r>
              <a:rPr lang="zh-CN" altLang="en-US" dirty="0"/>
              <a:t>相比之下，</a:t>
            </a:r>
            <a:r>
              <a:rPr lang="en-US" altLang="zh-CN" b="1" dirty="0"/>
              <a:t>w/o-DRL</a:t>
            </a:r>
            <a:r>
              <a:rPr lang="zh-CN" altLang="en-US" b="1" dirty="0"/>
              <a:t>（</a:t>
            </a:r>
            <a:r>
              <a:rPr lang="en-US" altLang="zh-CN" b="1" dirty="0"/>
              <a:t>RAN</a:t>
            </a:r>
            <a:r>
              <a:rPr lang="zh-CN" altLang="en-US" b="1" dirty="0"/>
              <a:t>）使用随机提示</a:t>
            </a:r>
            <a:r>
              <a:rPr lang="zh-CN" altLang="en-US" dirty="0"/>
              <a:t>，由于提示不相关，</a:t>
            </a:r>
            <a:r>
              <a:rPr lang="zh-CN" altLang="en-US" b="1" dirty="0"/>
              <a:t>无法正确预测目标物品</a:t>
            </a:r>
            <a:r>
              <a:rPr lang="zh-CN" altLang="en-US" dirty="0"/>
              <a:t>。</a:t>
            </a:r>
          </a:p>
          <a:p>
            <a:pPr>
              <a:buNone/>
            </a:pPr>
            <a:r>
              <a:rPr lang="zh-CN" altLang="en-US" b="1" dirty="0"/>
              <a:t>情形二（</a:t>
            </a:r>
            <a:r>
              <a:rPr lang="en-US" altLang="zh-CN" b="1" dirty="0"/>
              <a:t>Case 2</a:t>
            </a:r>
            <a:r>
              <a:rPr lang="zh-CN" altLang="en-US" b="1" dirty="0"/>
              <a:t>）</a:t>
            </a:r>
          </a:p>
          <a:p>
            <a:r>
              <a:rPr lang="zh-CN" altLang="en-US" dirty="0"/>
              <a:t>在这种情况下，</a:t>
            </a:r>
            <a:r>
              <a:rPr lang="en-US" altLang="zh-CN" b="1" dirty="0"/>
              <a:t>LLM </a:t>
            </a:r>
            <a:r>
              <a:rPr lang="zh-CN" altLang="en-US" b="1" dirty="0"/>
              <a:t>主干模型即使在没有提示的情况下（</a:t>
            </a:r>
            <a:r>
              <a:rPr lang="en-US" altLang="zh-CN" b="1" dirty="0"/>
              <a:t>w/o-HE</a:t>
            </a:r>
            <a:r>
              <a:rPr lang="zh-CN" altLang="en-US" b="1" dirty="0"/>
              <a:t>），也能命中目标物品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此时，</a:t>
            </a:r>
            <a:r>
              <a:rPr lang="en-US" altLang="zh-CN" dirty="0"/>
              <a:t>Re2LLM </a:t>
            </a:r>
            <a:r>
              <a:rPr lang="zh-CN" altLang="en-US" dirty="0"/>
              <a:t>中训练好的代理</a:t>
            </a:r>
            <a:r>
              <a:rPr lang="zh-CN" altLang="en-US" b="1" dirty="0"/>
              <a:t>进一步提升了推荐质量，将目标物品从 </a:t>
            </a:r>
            <a:r>
              <a:rPr lang="en-US" altLang="zh-CN" b="1" dirty="0"/>
              <a:t>Top-3 </a:t>
            </a:r>
            <a:r>
              <a:rPr lang="zh-CN" altLang="en-US" b="1" dirty="0"/>
              <a:t>提升到了第</a:t>
            </a:r>
            <a:r>
              <a:rPr lang="en-US" altLang="zh-CN" b="1" dirty="0"/>
              <a:t>1</a:t>
            </a:r>
            <a:r>
              <a:rPr lang="zh-CN" altLang="en-US" b="1" dirty="0"/>
              <a:t>位</a:t>
            </a:r>
            <a:r>
              <a:rPr lang="zh-CN" altLang="en-US" dirty="0"/>
              <a:t>，表现出强化引导作用。</a:t>
            </a:r>
            <a:br>
              <a:rPr lang="zh-CN" altLang="en-US" dirty="0"/>
            </a:br>
            <a:r>
              <a:rPr lang="zh-CN" altLang="en-US" dirty="0"/>
              <a:t>然而，</a:t>
            </a:r>
            <a:r>
              <a:rPr lang="en-US" altLang="zh-CN" dirty="0"/>
              <a:t>w/o-DRL</a:t>
            </a:r>
            <a:r>
              <a:rPr lang="zh-CN" altLang="en-US" dirty="0"/>
              <a:t>（</a:t>
            </a:r>
            <a:r>
              <a:rPr lang="en-US" altLang="zh-CN" dirty="0"/>
              <a:t>RAN</a:t>
            </a:r>
            <a:r>
              <a:rPr lang="zh-CN" altLang="en-US" dirty="0"/>
              <a:t>）中的随机提示反而</a:t>
            </a:r>
            <a:r>
              <a:rPr lang="zh-CN" altLang="en-US" b="1" dirty="0"/>
              <a:t>起到了负面影响</a:t>
            </a:r>
            <a:r>
              <a:rPr lang="zh-CN" altLang="en-US" dirty="0"/>
              <a:t>：</a:t>
            </a:r>
            <a:r>
              <a:rPr lang="en-US" altLang="zh-CN" dirty="0"/>
              <a:t>LLM </a:t>
            </a:r>
            <a:r>
              <a:rPr lang="zh-CN" altLang="en-US" dirty="0"/>
              <a:t>原本能正确推荐目标物品，但被误导关注于电影的“发行年份”等无关特征，导致推荐错误。</a:t>
            </a:r>
            <a:br>
              <a:rPr lang="zh-CN" altLang="en-US" dirty="0"/>
            </a:br>
            <a:r>
              <a:rPr lang="zh-CN" altLang="en-US" dirty="0"/>
              <a:t>例如，该 </a:t>
            </a:r>
            <a:r>
              <a:rPr lang="en-US" altLang="zh-CN" dirty="0"/>
              <a:t>session </a:t>
            </a:r>
            <a:r>
              <a:rPr lang="zh-CN" altLang="en-US"/>
              <a:t>偏好喜剧片，但提示内容强调了制作年份，导致模型偏离真正的兴趣点。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11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43.png"/><Relationship Id="rId4" Type="http://schemas.openxmlformats.org/officeDocument/2006/relationships/tags" Target="../tags/tag5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2025_AAAI_Re2LLM_Reflective Reinforcement Large Language Model for Session-based Recommendation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696383" y="503846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code:None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’25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3C22178-DC4F-64CB-49B4-63140B8292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0286" y="1767095"/>
            <a:ext cx="9171428" cy="3323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AA26E-2285-7AA3-A331-C38043F8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E410FA-EB28-116F-C0AB-883C672F32D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A4E23A2-3FF6-E7B4-F377-A52EE5FD78C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5086C39-C0AA-1D5B-A932-7196DEE9DF6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0BBE4FD-2240-6B1B-2F19-C38EFDC81C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20FC3BF-DE02-3D8B-8EFA-B2345EB1C06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6DE993F-8569-0C13-1119-179E316EEC9F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D9CEF19-65F4-9200-0E44-D76FC8408CF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D5D0CB3-1FD5-7B58-F854-12BE09D0C205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CC0E7FB9-37DA-441A-5B9F-776AD8642C25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D2C061-EAA4-DCB7-8D9F-F47C97B1D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1" y="1446761"/>
            <a:ext cx="5480644" cy="472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729C1-6E8A-8CE8-90BA-C7933361D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5037" y="1518667"/>
            <a:ext cx="56624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1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>
              <p:custDataLst>
                <p:tags r:id="rId7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/>
          <p:cNvSpPr txBox="1"/>
          <p:nvPr>
            <p:custDataLst>
              <p:tags r:id="rId2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3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>
            <p:custDataLst>
              <p:tags r:id="rId4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600" y="1216304"/>
            <a:ext cx="11527536" cy="142453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 algn="just"/>
            <a:endParaRPr lang="en-US" altLang="zh-CN" sz="2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B444F9F-D869-E967-DF5E-51D55A413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38" y="1066800"/>
            <a:ext cx="4075468" cy="54102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844E0D5-A280-82E1-35FB-AEB4ACE2A0C5}"/>
              </a:ext>
            </a:extLst>
          </p:cNvPr>
          <p:cNvSpPr txBox="1"/>
          <p:nvPr/>
        </p:nvSpPr>
        <p:spPr>
          <a:xfrm>
            <a:off x="5281705" y="1828150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significance of multimodal side </a:t>
            </a:r>
            <a:r>
              <a:rPr lang="en-US" altLang="zh-CN" b="1" dirty="0"/>
              <a:t>information is uneven</a:t>
            </a:r>
            <a:r>
              <a:rPr lang="en-US" altLang="zh-CN" dirty="0"/>
              <a:t>. This indicates that item features mainly learn </a:t>
            </a:r>
            <a:r>
              <a:rPr lang="en-US" altLang="zh-CN" b="1" dirty="0"/>
              <a:t>along the side of higher text similarity </a:t>
            </a:r>
            <a:r>
              <a:rPr lang="en-US" altLang="zh-CN" dirty="0"/>
              <a:t>in the item homogeneous graph. 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5FBAA82-42A2-1AB5-1223-5FBBED7C6FFD}"/>
              </a:ext>
            </a:extLst>
          </p:cNvPr>
          <p:cNvSpPr txBox="1"/>
          <p:nvPr/>
        </p:nvSpPr>
        <p:spPr>
          <a:xfrm>
            <a:off x="5252595" y="3183191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Relying solely on the propagation of item similarity adjacency in the vector space of item features poses challenges in fully addressing </a:t>
            </a:r>
            <a:r>
              <a:rPr lang="en-US" altLang="zh-CN" b="1" dirty="0"/>
              <a:t>users’ diverse needs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85678B0-BA67-BC06-67C2-EBA6784F1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3427"/>
            <a:ext cx="12192000" cy="47642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EA18654-2DF7-433F-4C22-098F0E4E3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926" y="1828800"/>
            <a:ext cx="5752381" cy="5809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EBE5C81-17B8-6747-0C7A-95FDD9E83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473720"/>
            <a:ext cx="4384274" cy="77273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C193E19-86F9-5F14-A7CF-1266A6784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368425"/>
            <a:ext cx="3810000" cy="6170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4B07ACC-5382-93FA-2B32-94B6A28238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496" y="4289734"/>
            <a:ext cx="3927074" cy="6702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DF6793-5665-BA86-292D-656250F127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5201069"/>
            <a:ext cx="5029200" cy="4820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77510F4-2EFF-A1A8-E75E-FA37734C3B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7369" y="5811441"/>
            <a:ext cx="2723809" cy="3714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82B293A-8279-1E41-4F69-5ADE4884A7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2139" y="6338122"/>
            <a:ext cx="2228571" cy="43546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900F74C-63AF-1DEF-3674-B53AB758FB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740" y="4835296"/>
            <a:ext cx="4137565" cy="73154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68787B5-0BA6-343C-2555-6DC981681E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9223" y="5860035"/>
            <a:ext cx="2228571" cy="35238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8E8262E-D31C-DFB6-D621-4F00C079A0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258" y="5678107"/>
            <a:ext cx="4771429" cy="6380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4BD4B53-2803-DBD1-6E84-C8BF443F82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805" y="1357325"/>
            <a:ext cx="5238095" cy="2885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37CF6-3B11-A6B4-4FBF-D59E919B9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8C3EE1-C199-6FB0-5F64-CF8D687F5DC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BCCAEF8-173E-A351-E073-E4D9B6B7969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D984913-3EC1-F5D6-76ED-52F56B8E252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051EEB4-E5A6-CA70-A227-F03D043F9B7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FD8A8AB-84F1-BBAC-A244-1F39CC6A0C2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A0D6CC5-CD10-ED1D-B4C2-639800F803D5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517CC1E-E389-BE15-5A12-9757E6FE934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199E943-7BE4-030D-8CA1-F8F246634209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634D2070-C986-3D64-704F-792FDF87926A}"/>
              </a:ext>
            </a:extLst>
          </p:cNvPr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C3059BE7-FA10-84D8-C430-17FAEE6FE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513" y="2362200"/>
            <a:ext cx="4771429" cy="6380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492786-B412-E732-A639-85E384A78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964" y="3276600"/>
            <a:ext cx="5314286" cy="7523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E62071-208C-7E94-EF6E-E9163042E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3821" y="1655417"/>
            <a:ext cx="1828571" cy="3142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18D8B63-47B8-6E0C-6888-105484AA3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393" y="1812560"/>
            <a:ext cx="5238095" cy="2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B640B-5118-9F99-B3C4-7B24746B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B8588F3-1094-3B41-40DF-E4BB2FC49AC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F9C360A-0873-5149-8B6B-2D5FEC6F2A5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4FB4153-376A-3F9F-E14A-01776C359CA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37F7876-2282-DB23-EF7C-22071FA11CD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94BE568-B23D-D3D8-8E0C-353FD3DA158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1D60B9D-F577-3C7A-1B19-A185493A6590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A7A7BED-E89E-3813-8BF1-336F7060DC7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C9DFF5A-FD3C-39F8-3248-FBE90F94C191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AA02FD72-5AEE-25C2-8DFF-51079BA96E9F}"/>
              </a:ext>
            </a:extLst>
          </p:cNvPr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0D9AFC0-ED5E-8CDC-7DDE-854284178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03" y="1986143"/>
            <a:ext cx="5238095" cy="28857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ADE801-86F2-0BD6-D01C-E12DD917C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397" y="1600200"/>
            <a:ext cx="5428571" cy="15428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73317BE-ADAF-FC07-1FF7-9C320CD22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390" y="3435318"/>
            <a:ext cx="5761905" cy="9047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8E5D0C-8947-C7DC-B8A2-DC693965A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3279" y="4871857"/>
            <a:ext cx="5942857" cy="6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AE3089-F759-3F87-18BC-311AB7655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6071" y="5471857"/>
            <a:ext cx="4180952" cy="71428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12CF126-4715-5E9D-364C-829A56087B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403" y="5171857"/>
            <a:ext cx="5076190" cy="53333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9E2ED4D-4A2D-C963-0B47-5D92368D10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593" y="5817222"/>
            <a:ext cx="5885714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E08F2D-75B2-5993-CC21-D8094481B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402611"/>
            <a:ext cx="8839200" cy="47894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1EB5B-FDB1-5DBF-5AD6-7156824D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6091F1B-105A-7A6B-A479-0D7E287EE2E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803B3EA-AB71-26D8-1239-8DD4DE7260C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C6191BB-4264-FB6F-342D-896B3314054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57BB033-18B2-5904-56F0-6CEA55AEF8D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2416F9-10E4-C37E-EE3B-D62D460B5D5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3FE2706-68F1-37CA-E48D-4C2F07050085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F4D806D-72E0-28D9-2E07-45E856222B1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8527554-AE22-A663-1A49-BB2707A8B4D8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5E4B5B2-FCDC-5DF3-AD04-F99A505335ED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13EB4E-80A8-6908-602A-5592964CC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700428"/>
            <a:ext cx="6419048" cy="34571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8EE581-1FDD-655C-C332-1E0518359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672" y="1073624"/>
            <a:ext cx="4943442" cy="53706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FDBBD1-8365-F78E-43A9-60CF40EA8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095" y="2071857"/>
            <a:ext cx="6323809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77C6E-3F0C-09FF-49E6-0678AE22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E4EE68-99F5-2CA7-8070-46BDB9DFFC7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93D6EC7-19D7-5563-F55E-34F5D0499ED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9174B66-0ADB-F097-6AEE-A4A02BC44CF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B179C36-162B-731E-21CD-4F5F732B278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B74B8B5-8BC5-193B-75D4-0DD2A3D6A04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1B776E2-29B2-1A3B-00D6-7379510B6F67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A34D81C-D98B-E0A9-1175-D3C308DD00E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A920A8A-043C-B0F2-1F31-1936BD1BD334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D006E0E5-27D8-39CA-E742-7C1CA2DB8C58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987DC65-0A1A-C379-91C7-D8C3E1692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094" y="2438400"/>
            <a:ext cx="6323809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5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mZWMwNzNmZmQyYjgzMTEwNDQ4MzZiNjkxZGQ0M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553</Words>
  <Application>Microsoft Office PowerPoint</Application>
  <PresentationFormat>宽屏</PresentationFormat>
  <Paragraphs>107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200</cp:revision>
  <dcterms:created xsi:type="dcterms:W3CDTF">2023-09-17T03:47:00Z</dcterms:created>
  <dcterms:modified xsi:type="dcterms:W3CDTF">2025-06-17T11:02:27Z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7B42DDB11C9E4E5D8085896DFF7F8334_13</vt:lpwstr>
  </property>
  <property fmtid="{D5CDD505-2E9C-101B-9397-08002B2CF9AE}" pid="6" name="KSOProductBuildVer">
    <vt:lpwstr>2052-12.1.0.19770</vt:lpwstr>
  </property>
</Properties>
</file>